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4C1A"/>
    <a:srgbClr val="EB8AAC"/>
    <a:srgbClr val="255814"/>
    <a:srgbClr val="C93EA2"/>
    <a:srgbClr val="7727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4"/>
    <p:restoredTop sz="95680"/>
  </p:normalViewPr>
  <p:slideViewPr>
    <p:cSldViewPr snapToGrid="0">
      <p:cViewPr varScale="1">
        <p:scale>
          <a:sx n="90" d="100"/>
          <a:sy n="90" d="100"/>
        </p:scale>
        <p:origin x="2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9EF16-4F54-2593-1BFD-81890C2B22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01604A-D1E7-88B2-1CEE-0A02CBFB60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28BC9D-0861-549F-4C36-82364FB22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620D49-4B76-FB46-EA26-7CABFAF97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5933FC-8AE4-175A-9882-796F057F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515773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DF3E1-66DA-22A6-B35F-B252449BA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805F89-E5A7-B8CB-359C-5238E735B1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163A0-8B2C-96A9-FD48-81B272F09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9BFF08-B09B-6A31-988E-95429E94F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FD145-8B0A-AC9D-3A41-8E4557BA7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334627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80FFFD-AE1A-C662-BF00-3B3261F9A8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343D3-9D24-80A6-1936-8E63BDFB85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4275C-3A0D-EBDF-B779-C28AD5ACB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9E961-79B9-879D-2062-390969D7D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9C2BF-5EAA-3DCC-7003-9292F029D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167060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2B6ED-F9F2-8B0B-DEA0-BEFCD8AEE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D9737-102F-2CC2-1F3A-59DEE5224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B82BE2-A359-1F02-92EE-1293559F1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456A2-8272-BB2B-0205-37DD4DB5A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8D698-D940-E4C8-483C-8248590D8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916902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972FB-3962-1E87-EED9-B86C8D95B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F3BD5-1D54-BC03-9459-2C2487EB8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5C6B5-066F-E404-FAA8-70546AC0B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A5F5B-0076-5FFF-68F7-FF476D2F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4C06D-6730-93CC-D423-558811C74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564903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512A8-1DAE-ACB7-03FF-C4890D5F7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DE48F-578E-EB5C-0DAD-F53E59316A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1FDF35-647C-97B8-B439-16EF08502F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FCD6E-417E-CFFD-D7D1-EB5811C11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206747-5984-8C6A-7DE6-14DF6396B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3FDCED-C4EF-2557-D897-815484C2E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2940508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E2C26-E195-2BC1-C55D-FEA734C6E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4827D-A6C5-DA44-51BA-52DA5D67D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6CB620-0A72-C5F6-A916-4D21EF44FB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2CE27A-E8D0-FEBB-0CDD-77A23012F4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B739FA-859E-3CC7-7CD0-A4BC3C926A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C8D8E8-F802-3296-77CD-54D58A758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310683-989E-F63B-081B-565AE66A3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E8F1DA-9895-9878-4891-1FB2765A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533548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08A58-79D4-5781-A32C-07111B5F0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732D73-08B9-0F43-5540-5E708BEEA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23D680-65B9-2C66-9982-CEED8468A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4AB45F-7340-A678-A83C-F7A856E58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11972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6A3BF8-23EC-0AFD-B99D-4D365F729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396D56-32AA-EA22-54F5-B94DD8392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30431-FD32-EEAE-EEE7-7AA29BB17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3228954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A7230-E0EE-2757-59EC-6E672ECBE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CA719-9549-54C8-5A66-40FBFF9AD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DD96A6-D14F-E8FC-49EE-4B16D03D3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D0EC67-112E-766D-114C-7BD1D82F2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DC4F-B448-7FD7-25A3-B0F0D134F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844D1-CBB8-0F77-0D4C-A01E50817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529954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3CCCD-2E53-6860-241E-513B86E0D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56A7A-3F50-50C9-2393-0CEE1AB543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D0C71F-86F4-AE9C-5217-E051847CDA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B2FF6B-2A58-F447-515C-E8C4E2086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F7BFD-C72A-34B2-7A44-2F2D39D64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9559E7-B391-83EA-7FC7-92EB62A8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578804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1B8D71-55E2-F6E5-6A37-B02D188B1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C779EC-95C7-7E8B-D636-2F4C0A4EF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237CAE-8755-108C-7C60-D6CCE2BDC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0EE22-3DD0-A144-AF25-3CE2B3E1F9E9}" type="datetimeFigureOut">
              <a:rPr lang="en-PL" smtClean="0"/>
              <a:t>18/11/2024</a:t>
            </a:fld>
            <a:endParaRPr lang="en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E77A8-B591-8F7A-A39B-084B9AE5B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25894-0957-84A3-D881-D98528F82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9FEE4-EE04-EA4A-8A60-538D2412DF28}" type="slidenum">
              <a:rPr lang="en-PL" smtClean="0"/>
              <a:t>‹#›</a:t>
            </a:fld>
            <a:endParaRPr lang="en-PL"/>
          </a:p>
        </p:txBody>
      </p:sp>
    </p:spTree>
    <p:extLst>
      <p:ext uri="{BB962C8B-B14F-4D97-AF65-F5344CB8AC3E}">
        <p14:creationId xmlns:p14="http://schemas.microsoft.com/office/powerpoint/2010/main" val="161817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>
            <a:extLst>
              <a:ext uri="{FF2B5EF4-FFF2-40B4-BE49-F238E27FC236}">
                <a16:creationId xmlns:a16="http://schemas.microsoft.com/office/drawing/2014/main" id="{791D4876-E59D-AF21-6FBD-6259A20F3A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18196" y="-2770909"/>
            <a:ext cx="816768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PL" altLang="en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PL" altLang="en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PL" altLang="en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098" name="Picture 2" descr="A luxurious and elegant logo design for a cosmetic company named 'Glam Luxe Cosmetics.' Incorporate pastel pink tones and softer curves in the design, featuring a subtle shimmer. Use elegant, flowing fonts with a feminine touch, accented by delicate gold highlights. The design should exude charm, softness, and high-end appeal while feeling approachable and warm.">
            <a:extLst>
              <a:ext uri="{FF2B5EF4-FFF2-40B4-BE49-F238E27FC236}">
                <a16:creationId xmlns:a16="http://schemas.microsoft.com/office/drawing/2014/main" id="{E6DE4714-6B51-64B0-C215-2C00BDB8D9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>
            <a:extLst>
              <a:ext uri="{FF2B5EF4-FFF2-40B4-BE49-F238E27FC236}">
                <a16:creationId xmlns:a16="http://schemas.microsoft.com/office/drawing/2014/main" id="{B27A5643-AE26-F3F9-E2F8-294952F455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0101" y="-2145046"/>
            <a:ext cx="437311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PL" altLang="en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PL" altLang="en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0969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otions with flowers">
            <a:extLst>
              <a:ext uri="{FF2B5EF4-FFF2-40B4-BE49-F238E27FC236}">
                <a16:creationId xmlns:a16="http://schemas.microsoft.com/office/drawing/2014/main" id="{2CF9B4B1-1216-67FE-E148-9FB6B95E9B8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3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4F1FD-5812-1FB9-41BC-D568D3B6D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pPr algn="ctr"/>
            <a:r>
              <a:rPr lang="en-PL" sz="4000" i="1" dirty="0">
                <a:solidFill>
                  <a:srgbClr val="C93EA2"/>
                </a:solidFill>
                <a:latin typeface="Athelas" panose="02000503000000020003" pitchFamily="2" charset="77"/>
              </a:rPr>
              <a:t>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EE072B-3C66-B139-2AC9-5CDA3D513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sz="1700" dirty="0"/>
              <a:t>   </a:t>
            </a:r>
            <a:r>
              <a:rPr lang="en-GB" sz="2400" dirty="0" err="1">
                <a:solidFill>
                  <a:srgbClr val="77277B"/>
                </a:solidFill>
                <a:latin typeface="Athelas" panose="02000503000000020003" pitchFamily="2" charset="77"/>
                <a:ea typeface="Apple Symbols" panose="02000000000000000000" pitchFamily="2" charset="-79"/>
                <a:cs typeface="Apple Symbols" panose="02000000000000000000" pitchFamily="2" charset="-79"/>
              </a:rPr>
              <a:t>GlamLuxe</a:t>
            </a:r>
            <a:r>
              <a:rPr lang="en-GB" sz="2400" dirty="0">
                <a:solidFill>
                  <a:srgbClr val="77277B"/>
                </a:solidFill>
                <a:latin typeface="Athelas" panose="02000503000000020003" pitchFamily="2" charset="77"/>
                <a:ea typeface="Apple Symbols" panose="02000000000000000000" pitchFamily="2" charset="-79"/>
                <a:cs typeface="Apple Symbols" panose="02000000000000000000" pitchFamily="2" charset="-79"/>
              </a:rPr>
              <a:t> Cosmetics operates in the beauty and cosmetics industry, focusing on producing luxury lipsticks that are cruelty-free and made from natural ingredients. The company’s products are designed to suit diverse skin tones and cater to various occasions, offering customers high-quality, empowering beauty products. </a:t>
            </a:r>
            <a:r>
              <a:rPr lang="en-GB" sz="2400" dirty="0" err="1">
                <a:solidFill>
                  <a:srgbClr val="77277B"/>
                </a:solidFill>
                <a:latin typeface="Athelas" panose="02000503000000020003" pitchFamily="2" charset="77"/>
                <a:ea typeface="Apple Symbols" panose="02000000000000000000" pitchFamily="2" charset="-79"/>
                <a:cs typeface="Apple Symbols" panose="02000000000000000000" pitchFamily="2" charset="-79"/>
              </a:rPr>
              <a:t>GlamLuxe</a:t>
            </a:r>
            <a:r>
              <a:rPr lang="en-GB" sz="2400" dirty="0">
                <a:solidFill>
                  <a:srgbClr val="77277B"/>
                </a:solidFill>
                <a:latin typeface="Athelas" panose="02000503000000020003" pitchFamily="2" charset="77"/>
                <a:ea typeface="Apple Symbols" panose="02000000000000000000" pitchFamily="2" charset="-79"/>
                <a:cs typeface="Apple Symbols" panose="02000000000000000000" pitchFamily="2" charset="-79"/>
              </a:rPr>
              <a:t> Cosmetics provides a range of beauty products while also focusing on delivering excellent customer support and digital engagement through channels like email marketing and social media.</a:t>
            </a:r>
            <a:endParaRPr lang="en-PL" sz="2400" dirty="0">
              <a:solidFill>
                <a:srgbClr val="77277B"/>
              </a:solidFill>
              <a:latin typeface="Athelas" panose="02000503000000020003" pitchFamily="2" charset="77"/>
              <a:ea typeface="Apple Symbols" panose="02000000000000000000" pitchFamily="2" charset="-79"/>
              <a:cs typeface="Apple Symbols" panose="020000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406702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F8D84-C192-CE09-A63D-C225B259B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7" y="184178"/>
            <a:ext cx="4491821" cy="1616203"/>
          </a:xfrm>
        </p:spPr>
        <p:txBody>
          <a:bodyPr anchor="b">
            <a:normAutofit/>
          </a:bodyPr>
          <a:lstStyle/>
          <a:p>
            <a:pPr algn="ctr"/>
            <a:r>
              <a:rPr lang="en-GB" sz="4000" i="1" dirty="0">
                <a:solidFill>
                  <a:srgbClr val="77277B"/>
                </a:solidFill>
                <a:latin typeface="Athelas" panose="02000503000000020003" pitchFamily="2" charset="77"/>
              </a:rPr>
              <a:t>Company Size:</a:t>
            </a:r>
            <a:endParaRPr lang="en-PL" sz="4000" i="1" dirty="0">
              <a:solidFill>
                <a:srgbClr val="77277B"/>
              </a:solidFill>
              <a:latin typeface="Athelas" panose="02000503000000020003" pitchFamily="2" charset="77"/>
            </a:endParaRPr>
          </a:p>
        </p:txBody>
      </p:sp>
      <p:pic>
        <p:nvPicPr>
          <p:cNvPr id="5" name="Picture 4" descr="Red lipstick">
            <a:extLst>
              <a:ext uri="{FF2B5EF4-FFF2-40B4-BE49-F238E27FC236}">
                <a16:creationId xmlns:a16="http://schemas.microsoft.com/office/drawing/2014/main" id="{170EAA26-6375-C6F2-3144-851EA0BDC0E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667" r="-1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3AD95-4B88-A0AC-A321-91A51ECE6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GB" sz="3600" dirty="0">
                <a:solidFill>
                  <a:srgbClr val="C93EA2"/>
                </a:solidFill>
                <a:latin typeface="Athelas" panose="02000503000000020003" pitchFamily="2" charset="77"/>
              </a:rPr>
              <a:t>Medium-Sized – </a:t>
            </a:r>
            <a:r>
              <a:rPr lang="en-GB" sz="3600" dirty="0" err="1">
                <a:solidFill>
                  <a:srgbClr val="C93EA2"/>
                </a:solidFill>
                <a:latin typeface="Athelas" panose="02000503000000020003" pitchFamily="2" charset="77"/>
              </a:rPr>
              <a:t>GlamLuxe</a:t>
            </a:r>
            <a:r>
              <a:rPr lang="en-GB" sz="3600" dirty="0">
                <a:solidFill>
                  <a:srgbClr val="C93EA2"/>
                </a:solidFill>
                <a:latin typeface="Athelas" panose="02000503000000020003" pitchFamily="2" charset="77"/>
              </a:rPr>
              <a:t> is a growing brand in the cosmetics industry, expanding its customer base and digital presence.</a:t>
            </a:r>
            <a:endParaRPr lang="en-PL" sz="3600" dirty="0">
              <a:solidFill>
                <a:srgbClr val="C93EA2"/>
              </a:solidFill>
              <a:latin typeface="Athelas" panose="02000503000000020003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59578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lower in a glass container">
            <a:extLst>
              <a:ext uri="{FF2B5EF4-FFF2-40B4-BE49-F238E27FC236}">
                <a16:creationId xmlns:a16="http://schemas.microsoft.com/office/drawing/2014/main" id="{8217E90F-ECCA-0F83-6869-032C50FBAC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14" r="3469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686D58-DE13-4D57-EC10-C1463717E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0"/>
            <a:ext cx="3822189" cy="1899912"/>
          </a:xfrm>
        </p:spPr>
        <p:txBody>
          <a:bodyPr>
            <a:normAutofit/>
          </a:bodyPr>
          <a:lstStyle/>
          <a:p>
            <a:r>
              <a:rPr lang="en-GB" sz="4000" dirty="0"/>
              <a:t>Other Important Information:</a:t>
            </a:r>
            <a:endParaRPr lang="en-PL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02144-ADEF-F1AB-4C09-84D70DE06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9634" y="1562663"/>
            <a:ext cx="3822189" cy="4981002"/>
          </a:xfrm>
        </p:spPr>
        <p:txBody>
          <a:bodyPr>
            <a:normAutofit fontScale="25000" lnSpcReduction="20000"/>
          </a:bodyPr>
          <a:lstStyle/>
          <a:p>
            <a:pPr marL="0" indent="0" algn="ctr">
              <a:buNone/>
            </a:pPr>
            <a:r>
              <a:rPr lang="en-GB" sz="8000" dirty="0"/>
              <a:t> </a:t>
            </a:r>
            <a:r>
              <a:rPr lang="en-GB" sz="8000" dirty="0">
                <a:solidFill>
                  <a:srgbClr val="FFC000"/>
                </a:solidFill>
              </a:rPr>
              <a:t>Keywords:</a:t>
            </a:r>
          </a:p>
          <a:p>
            <a:pPr marL="0" indent="0">
              <a:buNone/>
            </a:pPr>
            <a:r>
              <a:rPr lang="en-GB" sz="1400" b="1" dirty="0"/>
              <a:t>    </a:t>
            </a:r>
            <a:r>
              <a:rPr lang="en-GB" sz="6200" b="1" dirty="0">
                <a:solidFill>
                  <a:srgbClr val="255814"/>
                </a:solidFill>
              </a:rPr>
              <a:t>luxury cosmetics, cruelty-free, natural ingredients, inclusive shades, beauty empowerment, eco-friendly.</a:t>
            </a:r>
          </a:p>
          <a:p>
            <a:pPr marL="0" indent="0" algn="ctr">
              <a:buNone/>
            </a:pPr>
            <a:r>
              <a:rPr lang="en-GB" sz="6200" b="1" dirty="0"/>
              <a:t>  Example of Products:  </a:t>
            </a:r>
          </a:p>
          <a:p>
            <a:pPr marL="0" indent="0">
              <a:buNone/>
            </a:pPr>
            <a:r>
              <a:rPr lang="en-GB" sz="6200" b="1" dirty="0">
                <a:solidFill>
                  <a:srgbClr val="255814"/>
                </a:solidFill>
              </a:rPr>
              <a:t>  </a:t>
            </a:r>
            <a:r>
              <a:rPr lang="en-GB" sz="6200" b="1" dirty="0" err="1">
                <a:solidFill>
                  <a:srgbClr val="255814"/>
                </a:solidFill>
              </a:rPr>
              <a:t>GlamLuxe</a:t>
            </a:r>
            <a:r>
              <a:rPr lang="en-GB" sz="6200" b="1" dirty="0">
                <a:solidFill>
                  <a:srgbClr val="255814"/>
                </a:solidFill>
              </a:rPr>
              <a:t> offers a range of lipsticks with shades such as "Rose Radiance," "Midnight Velvet," and "Sunset Bliss." These lipsticks come in sleek, matte-finish packaging that enhances the luxury appeal. </a:t>
            </a:r>
          </a:p>
          <a:p>
            <a:pPr marL="0" indent="0" algn="ctr">
              <a:buNone/>
            </a:pPr>
            <a:r>
              <a:rPr lang="en-GB" sz="6200" b="1" dirty="0">
                <a:solidFill>
                  <a:srgbClr val="FFC000"/>
                </a:solidFill>
              </a:rPr>
              <a:t> Technical Parameters:</a:t>
            </a:r>
          </a:p>
          <a:p>
            <a:pPr marL="0" indent="0" algn="ctr">
              <a:buNone/>
            </a:pPr>
            <a:r>
              <a:rPr lang="en-GB" sz="6200" b="1" dirty="0"/>
              <a:t> Formulation: </a:t>
            </a:r>
          </a:p>
          <a:p>
            <a:pPr marL="0" indent="0">
              <a:buNone/>
            </a:pPr>
            <a:r>
              <a:rPr lang="en-GB" sz="6200" b="1" dirty="0">
                <a:solidFill>
                  <a:srgbClr val="255814"/>
                </a:solidFill>
              </a:rPr>
              <a:t>  Paraben-free, vegan, long-lasting wear(up to 12 hours). </a:t>
            </a:r>
          </a:p>
          <a:p>
            <a:pPr marL="0" indent="0" algn="ctr">
              <a:buNone/>
            </a:pPr>
            <a:r>
              <a:rPr lang="en-GB" sz="6200" b="1" dirty="0"/>
              <a:t> Ingredients: </a:t>
            </a:r>
          </a:p>
          <a:p>
            <a:pPr marL="0" indent="0">
              <a:buNone/>
            </a:pPr>
            <a:r>
              <a:rPr lang="en-GB" sz="6200" b="1" dirty="0">
                <a:solidFill>
                  <a:srgbClr val="255814"/>
                </a:solidFill>
              </a:rPr>
              <a:t>  Natura </a:t>
            </a:r>
            <a:r>
              <a:rPr lang="en-GB" sz="6200" b="1" dirty="0" err="1">
                <a:solidFill>
                  <a:srgbClr val="255814"/>
                </a:solidFill>
              </a:rPr>
              <a:t>loils</a:t>
            </a:r>
            <a:r>
              <a:rPr lang="en-GB" sz="6200" b="1" dirty="0">
                <a:solidFill>
                  <a:srgbClr val="255814"/>
                </a:solidFill>
              </a:rPr>
              <a:t>, </a:t>
            </a:r>
            <a:r>
              <a:rPr lang="en-GB" sz="6200" b="1" dirty="0" err="1">
                <a:solidFill>
                  <a:srgbClr val="255814"/>
                </a:solidFill>
              </a:rPr>
              <a:t>sheabutter</a:t>
            </a:r>
            <a:r>
              <a:rPr lang="en-GB" sz="6200" b="1" dirty="0">
                <a:solidFill>
                  <a:srgbClr val="255814"/>
                </a:solidFill>
              </a:rPr>
              <a:t>, </a:t>
            </a:r>
            <a:r>
              <a:rPr lang="en-GB" sz="6200" b="1" dirty="0" err="1">
                <a:solidFill>
                  <a:srgbClr val="255814"/>
                </a:solidFill>
              </a:rPr>
              <a:t>andplant</a:t>
            </a:r>
            <a:r>
              <a:rPr lang="en-GB" sz="6200" b="1" dirty="0">
                <a:solidFill>
                  <a:srgbClr val="255814"/>
                </a:solidFill>
              </a:rPr>
              <a:t>-based pigments. </a:t>
            </a:r>
          </a:p>
          <a:p>
            <a:pPr marL="0" indent="0" algn="ctr">
              <a:buNone/>
            </a:pPr>
            <a:r>
              <a:rPr lang="en-GB" sz="6200" b="1" dirty="0"/>
              <a:t>Packaging: </a:t>
            </a:r>
          </a:p>
          <a:p>
            <a:pPr marL="0" indent="0">
              <a:buNone/>
            </a:pPr>
            <a:r>
              <a:rPr lang="en-GB" sz="6200" b="1" dirty="0">
                <a:solidFill>
                  <a:srgbClr val="255814"/>
                </a:solidFill>
              </a:rPr>
              <a:t>  Eco-friendly, recyclable materials, with a design focus on minimalistic luxury aesthetics.</a:t>
            </a:r>
            <a:endParaRPr lang="en-PL" sz="6200" b="1" dirty="0">
              <a:solidFill>
                <a:srgbClr val="25581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528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Hand holding forearm">
            <a:extLst>
              <a:ext uri="{FF2B5EF4-FFF2-40B4-BE49-F238E27FC236}">
                <a16:creationId xmlns:a16="http://schemas.microsoft.com/office/drawing/2014/main" id="{FDBECA92-0960-23AC-0779-C9C097948E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DB0AD8-4956-2D2E-06E7-8B4B6179A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900113"/>
            <a:ext cx="4241290" cy="52768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000" i="1" dirty="0">
                <a:latin typeface="Athelas" panose="02000503000000020003" pitchFamily="2" charset="77"/>
              </a:rPr>
              <a:t> </a:t>
            </a:r>
            <a:r>
              <a:rPr lang="en-GB" sz="2000" i="1" dirty="0" err="1">
                <a:solidFill>
                  <a:srgbClr val="7A4C1A"/>
                </a:solidFill>
                <a:latin typeface="Athelas" panose="02000503000000020003" pitchFamily="2" charset="77"/>
              </a:rPr>
              <a:t>GlamLuxe</a:t>
            </a:r>
            <a:r>
              <a:rPr lang="en-GB" sz="2000" i="1" dirty="0">
                <a:solidFill>
                  <a:srgbClr val="7A4C1A"/>
                </a:solidFill>
                <a:latin typeface="Athelas" panose="02000503000000020003" pitchFamily="2" charset="77"/>
              </a:rPr>
              <a:t> Cosmetics is dedicated to standing out in the beauty industry with high-quality, sustainable, and inclusive products that cater to a diverse customer base. </a:t>
            </a:r>
          </a:p>
          <a:p>
            <a:pPr marL="0" indent="0">
              <a:buNone/>
            </a:pPr>
            <a:r>
              <a:rPr lang="en-GB" sz="2000" i="1" dirty="0">
                <a:solidFill>
                  <a:srgbClr val="7A4C1A"/>
                </a:solidFill>
                <a:latin typeface="Athelas" panose="02000503000000020003" pitchFamily="2" charset="77"/>
              </a:rPr>
              <a:t> The company's focus on digital engagement will support its goal of reaching more consumers through sophisticated and targeted marketing strategies. </a:t>
            </a:r>
          </a:p>
          <a:p>
            <a:pPr marL="0" indent="0">
              <a:buNone/>
            </a:pPr>
            <a:r>
              <a:rPr lang="en-GB" sz="2000" i="1" dirty="0">
                <a:solidFill>
                  <a:srgbClr val="7A4C1A"/>
                </a:solidFill>
                <a:latin typeface="Athelas" panose="02000503000000020003" pitchFamily="2" charset="77"/>
              </a:rPr>
              <a:t> </a:t>
            </a:r>
            <a:r>
              <a:rPr lang="en-GB" sz="2000" i="1" dirty="0" err="1">
                <a:solidFill>
                  <a:srgbClr val="7A4C1A"/>
                </a:solidFill>
                <a:latin typeface="Athelas" panose="02000503000000020003" pitchFamily="2" charset="77"/>
              </a:rPr>
              <a:t>GlamLuxe</a:t>
            </a:r>
            <a:r>
              <a:rPr lang="en-GB" sz="2000" i="1" dirty="0">
                <a:solidFill>
                  <a:srgbClr val="7A4C1A"/>
                </a:solidFill>
                <a:latin typeface="Athelas" panose="02000503000000020003" pitchFamily="2" charset="77"/>
              </a:rPr>
              <a:t> Cosmetics is a vibrant, luxury beauty brand making waves in the cosmetics industry.</a:t>
            </a:r>
            <a:endParaRPr lang="en-PL" sz="2000" i="1" dirty="0">
              <a:solidFill>
                <a:srgbClr val="7A4C1A"/>
              </a:solidFill>
              <a:latin typeface="Athelas" panose="02000503000000020003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78317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A glamorous set of luxury lipsticks in eco-friendly packaging, displayed with soft pink and gold accents. Background includes subtle floral elements for a girly and classy aesthetic.">
            <a:extLst>
              <a:ext uri="{FF2B5EF4-FFF2-40B4-BE49-F238E27FC236}">
                <a16:creationId xmlns:a16="http://schemas.microsoft.com/office/drawing/2014/main" id="{E9D60432-B4DE-2D4A-2D4A-E9A89CEE618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PL"/>
          </a:p>
        </p:txBody>
      </p:sp>
      <p:sp>
        <p:nvSpPr>
          <p:cNvPr id="11" name="Rectangle 11">
            <a:extLst>
              <a:ext uri="{FF2B5EF4-FFF2-40B4-BE49-F238E27FC236}">
                <a16:creationId xmlns:a16="http://schemas.microsoft.com/office/drawing/2014/main" id="{7E276FAF-5E50-3401-7905-20FEE1CA3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838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PL" altLang="en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PL" altLang="en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PL" altLang="en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AutoShape 12" descr="A glamorous set of luxury lipsticks in eco-friendly packaging, displayed with soft pink and gold accents. Background includes subtle floral elements for a girly and classy aesthetic.">
            <a:extLst>
              <a:ext uri="{FF2B5EF4-FFF2-40B4-BE49-F238E27FC236}">
                <a16:creationId xmlns:a16="http://schemas.microsoft.com/office/drawing/2014/main" id="{AC159AFB-D121-05B2-9B87-D396386B391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0" y="0"/>
            <a:ext cx="13004800" cy="130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PL"/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B2F714A6-CCE2-88D7-8429-19AE7A7FE3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7863" y="487363"/>
            <a:ext cx="4487862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PL" altLang="en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PL" altLang="en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2A40403-16E3-C436-A030-57096B274A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0" y="-1"/>
            <a:ext cx="6858000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DA80E5D-C51F-763B-AD76-0F0977EFD484}"/>
              </a:ext>
            </a:extLst>
          </p:cNvPr>
          <p:cNvSpPr txBox="1"/>
          <p:nvPr/>
        </p:nvSpPr>
        <p:spPr>
          <a:xfrm>
            <a:off x="500064" y="385775"/>
            <a:ext cx="471487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>
                <a:solidFill>
                  <a:srgbClr val="EB8AAC"/>
                </a:solidFill>
              </a:rPr>
              <a:t>Known for its high-quality lipsticks crafted from cruelty- free, natural ingredients, </a:t>
            </a:r>
            <a:r>
              <a:rPr lang="en-GB" sz="2400" dirty="0" err="1">
                <a:solidFill>
                  <a:srgbClr val="EB8AAC"/>
                </a:solidFill>
              </a:rPr>
              <a:t>GlamLuxe</a:t>
            </a:r>
            <a:r>
              <a:rPr lang="en-GB" sz="2400" dirty="0">
                <a:solidFill>
                  <a:srgbClr val="EB8AAC"/>
                </a:solidFill>
              </a:rPr>
              <a:t> has positioned itself as a brand that merges luxury with conscious beauty. </a:t>
            </a:r>
          </a:p>
          <a:p>
            <a:pPr algn="ctr"/>
            <a:r>
              <a:rPr lang="en-GB" sz="2400" dirty="0">
                <a:solidFill>
                  <a:srgbClr val="EB8AAC"/>
                </a:solidFill>
              </a:rPr>
              <a:t>Its mission is to empower customers by offering a wide array of shades suitable for all skin tones and designed for both everyday wear and special occasions.</a:t>
            </a:r>
          </a:p>
          <a:p>
            <a:pPr algn="ctr"/>
            <a:r>
              <a:rPr lang="en-GB" sz="2400" dirty="0">
                <a:solidFill>
                  <a:srgbClr val="EB8AAC"/>
                </a:solidFill>
              </a:rPr>
              <a:t> Each product emphasizes </a:t>
            </a:r>
            <a:r>
              <a:rPr lang="en-GB" sz="2400" dirty="0" err="1">
                <a:solidFill>
                  <a:srgbClr val="EB8AAC"/>
                </a:solidFill>
              </a:rPr>
              <a:t>GlamLuxe's</a:t>
            </a:r>
            <a:r>
              <a:rPr lang="en-GB" sz="2400" dirty="0">
                <a:solidFill>
                  <a:srgbClr val="EB8AAC"/>
                </a:solidFill>
              </a:rPr>
              <a:t> commitment to both quality and inclusivity, appealing to a broad audience that values beauty without compromise.</a:t>
            </a:r>
            <a:endParaRPr lang="en-PL" sz="2400" dirty="0">
              <a:solidFill>
                <a:srgbClr val="EB8A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5355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304330-1F00-C62F-3E52-029550F109E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37278" b="647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918E8CB4-34F8-477B-0E4F-D4B08D1556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957388"/>
            <a:ext cx="9144000" cy="3300411"/>
          </a:xfrm>
        </p:spPr>
        <p:txBody>
          <a:bodyPr>
            <a:noAutofit/>
          </a:bodyPr>
          <a:lstStyle/>
          <a:p>
            <a:r>
              <a:rPr lang="en-GB" dirty="0" err="1">
                <a:solidFill>
                  <a:srgbClr val="FFFFFF"/>
                </a:solidFill>
                <a:latin typeface="Athelas" panose="02000503000000020003" pitchFamily="2" charset="77"/>
              </a:rPr>
              <a:t>GlamLuxe</a:t>
            </a:r>
            <a:r>
              <a:rPr lang="en-GB" dirty="0">
                <a:solidFill>
                  <a:srgbClr val="FFFFFF"/>
                </a:solidFill>
                <a:latin typeface="Athelas" panose="02000503000000020003" pitchFamily="2" charset="77"/>
              </a:rPr>
              <a:t> is a medium-sized, rapidly growing company that initially made a name for itself through its eco-friendly, vegan lipsticks. </a:t>
            </a:r>
          </a:p>
          <a:p>
            <a:r>
              <a:rPr lang="en-GB" dirty="0">
                <a:solidFill>
                  <a:srgbClr val="FFFFFF"/>
                </a:solidFill>
                <a:latin typeface="Athelas" panose="02000503000000020003" pitchFamily="2" charset="77"/>
              </a:rPr>
              <a:t>As the brand's customer base expands, it’s also refining its digital presence to better connect with its audience. Embracing marketing automation is a key next step, aimed at enhancing efficiency across email marketing, social media, and customer support, helping </a:t>
            </a:r>
            <a:r>
              <a:rPr lang="en-GB" dirty="0" err="1">
                <a:solidFill>
                  <a:srgbClr val="FFFFFF"/>
                </a:solidFill>
                <a:latin typeface="Athelas" panose="02000503000000020003" pitchFamily="2" charset="77"/>
              </a:rPr>
              <a:t>GlamLuxe</a:t>
            </a:r>
            <a:r>
              <a:rPr lang="en-GB" dirty="0">
                <a:solidFill>
                  <a:srgbClr val="FFFFFF"/>
                </a:solidFill>
                <a:latin typeface="Athelas" panose="02000503000000020003" pitchFamily="2" charset="77"/>
              </a:rPr>
              <a:t> manage and scale its customer interactions in a way that feels personal and engaging.</a:t>
            </a:r>
            <a:endParaRPr lang="en-PL" dirty="0">
              <a:solidFill>
                <a:srgbClr val="FFFFFF"/>
              </a:solidFill>
              <a:latin typeface="Athelas" panose="02000503000000020003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97310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D0EA1B-DB86-A8EC-13AA-A9CC0DFD34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0689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A40BC-FB22-49C6-E9F0-3F1C8B962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1157288"/>
            <a:ext cx="3822189" cy="53768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2000" dirty="0">
                <a:solidFill>
                  <a:srgbClr val="7A4C1A"/>
                </a:solidFill>
              </a:rPr>
              <a:t>This focus on digital marketing reflects </a:t>
            </a:r>
            <a:r>
              <a:rPr lang="en-GB" sz="2000" dirty="0" err="1">
                <a:solidFill>
                  <a:srgbClr val="7A4C1A"/>
                </a:solidFill>
              </a:rPr>
              <a:t>GlamLuxe’s</a:t>
            </a:r>
            <a:r>
              <a:rPr lang="en-GB" sz="2000" dirty="0">
                <a:solidFill>
                  <a:srgbClr val="7A4C1A"/>
                </a:solidFill>
              </a:rPr>
              <a:t> ambition to grow within an industry that is not only competitive but increasingly focused on sustainability and inclusivity. </a:t>
            </a:r>
          </a:p>
          <a:p>
            <a:pPr marL="0" indent="0" algn="ctr">
              <a:buNone/>
            </a:pPr>
            <a:endParaRPr lang="en-GB" sz="2000" dirty="0">
              <a:solidFill>
                <a:srgbClr val="7A4C1A"/>
              </a:solidFill>
            </a:endParaRPr>
          </a:p>
          <a:p>
            <a:pPr marL="0" indent="0" algn="ctr">
              <a:buNone/>
            </a:pPr>
            <a:endParaRPr lang="en-GB" sz="2000" dirty="0">
              <a:solidFill>
                <a:srgbClr val="7A4C1A"/>
              </a:solidFill>
            </a:endParaRPr>
          </a:p>
          <a:p>
            <a:pPr marL="0" indent="0" algn="ctr">
              <a:buNone/>
            </a:pPr>
            <a:r>
              <a:rPr lang="en-GB" sz="2000" dirty="0">
                <a:solidFill>
                  <a:srgbClr val="7A4C1A"/>
                </a:solidFill>
              </a:rPr>
              <a:t>   By prioritizing both innovation and customer experience, </a:t>
            </a:r>
            <a:r>
              <a:rPr lang="en-GB" sz="2000" dirty="0" err="1">
                <a:solidFill>
                  <a:srgbClr val="7A4C1A"/>
                </a:solidFill>
              </a:rPr>
              <a:t>GlamLuxe</a:t>
            </a:r>
            <a:r>
              <a:rPr lang="en-GB" sz="2000" dirty="0">
                <a:solidFill>
                  <a:srgbClr val="7A4C1A"/>
                </a:solidFill>
              </a:rPr>
              <a:t> Cosmetics is positioning itself as a go-to brand for customers seeking luxury, quality, and ethical beauty solutions.</a:t>
            </a:r>
            <a:endParaRPr lang="en-PL" sz="2000" dirty="0">
              <a:solidFill>
                <a:srgbClr val="7A4C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213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76CEEE-6AB9-72F8-AA47-CC5C909CDD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9914" b="23847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79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505</Words>
  <Application>Microsoft Macintosh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Athelas</vt:lpstr>
      <vt:lpstr>Calibri</vt:lpstr>
      <vt:lpstr>Calibri Light</vt:lpstr>
      <vt:lpstr>Office Theme</vt:lpstr>
      <vt:lpstr>PowerPoint Presentation</vt:lpstr>
      <vt:lpstr>Presentation</vt:lpstr>
      <vt:lpstr>Company Size:</vt:lpstr>
      <vt:lpstr>Other Important Information: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Guest</dc:creator>
  <cp:lastModifiedBy>Guest</cp:lastModifiedBy>
  <cp:revision>1</cp:revision>
  <dcterms:created xsi:type="dcterms:W3CDTF">2024-11-18T19:53:35Z</dcterms:created>
  <dcterms:modified xsi:type="dcterms:W3CDTF">2024-11-18T20:57:29Z</dcterms:modified>
</cp:coreProperties>
</file>

<file path=docProps/thumbnail.jpeg>
</file>